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85" r:id="rId5"/>
    <p:sldId id="262" r:id="rId6"/>
    <p:sldId id="263" r:id="rId7"/>
    <p:sldId id="272" r:id="rId8"/>
    <p:sldId id="271" r:id="rId9"/>
    <p:sldId id="270" r:id="rId10"/>
    <p:sldId id="288" r:id="rId11"/>
    <p:sldId id="268" r:id="rId12"/>
    <p:sldId id="269" r:id="rId13"/>
    <p:sldId id="266" r:id="rId14"/>
    <p:sldId id="290" r:id="rId15"/>
    <p:sldId id="259" r:id="rId16"/>
    <p:sldId id="291" r:id="rId17"/>
    <p:sldId id="273" r:id="rId18"/>
    <p:sldId id="279" r:id="rId19"/>
    <p:sldId id="274" r:id="rId20"/>
    <p:sldId id="275" r:id="rId21"/>
    <p:sldId id="292" r:id="rId22"/>
    <p:sldId id="277" r:id="rId23"/>
    <p:sldId id="276" r:id="rId24"/>
    <p:sldId id="280" r:id="rId25"/>
    <p:sldId id="281" r:id="rId26"/>
    <p:sldId id="283" r:id="rId27"/>
    <p:sldId id="293" r:id="rId28"/>
    <p:sldId id="282" r:id="rId29"/>
    <p:sldId id="284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9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46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4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B89716-3AE3-401E-9A01-8F31BA78CD5A}" type="datetimeFigureOut">
              <a:rPr lang="de-DE"/>
              <a:pPr>
                <a:defRPr/>
              </a:pPr>
              <a:t>05.08.2013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D5E7B84-635E-4581-98BE-8C2D0D24A8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E915685-300D-40FA-9F3E-A20D3FA8A9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BE4D6-706C-4203-ABCF-F03316BA7B2A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Exploitation- erschließung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78A64-96B1-40BA-91D5-DC6A637100F3}" type="slidenum">
              <a:rPr lang="de-DE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Geothermal probes</a:t>
            </a:r>
          </a:p>
          <a:p>
            <a:pPr eaLnBrk="1" hangingPunct="1"/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6DBA8-C83A-45FE-99BF-2AC3D432E8DF}" type="slidenum">
              <a:rPr lang="de-DE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3B339-1F04-4F6A-A2B2-07B3250684D8}" type="slidenum">
              <a:rPr lang="de-DE"/>
              <a:pPr/>
              <a:t>6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Ocenanic crust formed directly form the mantle which is low on radioactive elements</a:t>
            </a:r>
          </a:p>
          <a:p>
            <a:pPr eaLnBrk="1" hangingPunct="1"/>
            <a:r>
              <a:rPr lang="de-DE" smtClean="0">
                <a:sym typeface="Wingdings" pitchFamily="2" charset="2"/>
              </a:rPr>
              <a:t>Remaining 60% derive from decay of long-lived isotopes (K, Rb, Th, U) in the continental crust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045984"/>
              </a:buClr>
              <a:buFont typeface="Wingdings" pitchFamily="2" charset="2"/>
              <a:buChar char="§"/>
            </a:pPr>
            <a:r>
              <a:rPr lang="de-DE" smtClean="0"/>
              <a:t> hot content from the mantle is brought up at spreading centres</a:t>
            </a:r>
          </a:p>
          <a:p>
            <a:pPr eaLnBrk="1" hangingPunct="1">
              <a:buClr>
                <a:srgbClr val="045984"/>
              </a:buClr>
              <a:buFont typeface="Wingdings" pitchFamily="2" charset="2"/>
              <a:buChar char="§"/>
            </a:pPr>
            <a:r>
              <a:rPr lang="de-DE" smtClean="0"/>
              <a:t> cool rocks are carried down at subduction zones </a:t>
            </a:r>
          </a:p>
          <a:p>
            <a:pPr eaLnBrk="1" hangingPunct="1">
              <a:buClr>
                <a:srgbClr val="045984"/>
              </a:buClr>
              <a:buFont typeface="Wingdings" pitchFamily="2" charset="2"/>
              <a:buNone/>
            </a:pPr>
            <a:r>
              <a:rPr lang="de-DE" smtClean="0">
                <a:sym typeface="Wingdings" pitchFamily="2" charset="2"/>
              </a:rPr>
              <a:t>	 definition of major tectonic plates</a:t>
            </a: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71CE2-7E31-4864-8F3F-D9F9150A2C07}" type="slidenum">
              <a:rPr lang="de-DE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de-DE" smtClean="0">
                <a:sym typeface="Wingdings" pitchFamily="2" charset="2"/>
              </a:rPr>
              <a:t> Most geothermal power plants are located at earth quake locations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de-DE" smtClean="0">
                <a:sym typeface="Wingdings" pitchFamily="2" charset="2"/>
              </a:rPr>
              <a:t> indicating plateboundaries or volcano spots due to large heat flow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de-DE" smtClean="0">
                <a:sym typeface="Wingdings" pitchFamily="2" charset="2"/>
              </a:rPr>
              <a:t> (measured heat flow at spreading centres: up to 300 mW/m^2)</a:t>
            </a:r>
          </a:p>
          <a:p>
            <a:pPr eaLnBrk="1" hangingPunct="1"/>
            <a:endParaRPr 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1D5DA-0AB7-4EAC-BF73-F2080E7AFD4E}" type="slidenum">
              <a:rPr lang="de-DE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Figure: model of temperature profile in earth + legend: different models, temperature gradient through the upper mantle approx. adiabatic</a:t>
            </a:r>
          </a:p>
          <a:p>
            <a:pPr eaLnBrk="1" hangingPunct="1"/>
            <a:endParaRPr 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FD430-0656-4B5B-97A9-791051DA555D}" type="slidenum">
              <a:rPr lang="de-DE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15685-300D-40FA-9F3E-A20D3FA8A94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Silica – Quarz, Feuerstein, Kieselerde</a:t>
            </a: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92DC6-975C-4990-80A0-EDF46565E5F1}" type="slidenum">
              <a:rPr lang="de-DE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75F6-4EFF-485A-BBCE-1BB15AC982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9768-B60E-46E2-9160-E9C33538A5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728B-05F0-49BA-B1E7-EC4BD31B15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3357-641C-42F5-9E44-4D949FFD37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FF79-9ECE-435C-A138-7D462BBF33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A58C-CB38-44E3-88DD-39B291148B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4273-0A93-48B1-BEE7-F41F644E9F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891D-68C6-4EBE-90B9-1F0B82EFFD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350A-C94C-4F35-A89D-233EAD5DEC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078F-F507-44E8-95A7-4C9B8DA1C1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0A81-7056-4559-ABAC-04A3DB980F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7A76-F0F5-450F-8121-ADCBC48F11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A991-0875-40F1-A226-C6BE9E1214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E7DF-40E3-4B80-9F29-38FF1C5737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9E25-7D64-4A8C-90EE-A73151F522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de-DE"/>
              <a:t>29.11.2011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776AABB-EA2E-4938-83CA-E7A7A77A29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96975"/>
            <a:ext cx="8172450" cy="0"/>
          </a:xfrm>
          <a:prstGeom prst="line">
            <a:avLst/>
          </a:prstGeom>
          <a:noFill/>
          <a:ln w="12700">
            <a:solidFill>
              <a:srgbClr val="04598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268413"/>
            <a:ext cx="85328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459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-26988"/>
            <a:ext cx="8280400" cy="1281113"/>
          </a:xfrm>
        </p:spPr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en-US" dirty="0" smtClean="0"/>
              <a:t>energy</a:t>
            </a:r>
            <a:r>
              <a:rPr lang="de-DE" dirty="0" smtClean="0"/>
              <a:t> in private </a:t>
            </a:r>
            <a:r>
              <a:rPr lang="en-US" dirty="0" smtClean="0"/>
              <a:t>homes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1300"/>
            <a:ext cx="403225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smtClean="0"/>
              <a:t>Presentation for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 “Energy and the Environment“ 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Nov. 29th 2011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by 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smtClean="0"/>
              <a:t>Kira Quint and Oliver Ricken</a:t>
            </a:r>
          </a:p>
          <a:p>
            <a:pPr eaLnBrk="1" hangingPunct="1">
              <a:lnSpc>
                <a:spcPct val="80000"/>
              </a:lnSpc>
            </a:pPr>
            <a:endParaRPr lang="de-DE" sz="2000" smtClean="0"/>
          </a:p>
        </p:txBody>
      </p:sp>
      <p:grpSp>
        <p:nvGrpSpPr>
          <p:cNvPr id="6148" name="Gruppieren 5"/>
          <p:cNvGrpSpPr>
            <a:grpSpLocks/>
          </p:cNvGrpSpPr>
          <p:nvPr/>
        </p:nvGrpSpPr>
        <p:grpSpPr bwMode="auto">
          <a:xfrm>
            <a:off x="5435600" y="1773238"/>
            <a:ext cx="3048000" cy="4178300"/>
            <a:chOff x="5435600" y="1773238"/>
            <a:chExt cx="3048000" cy="4178117"/>
          </a:xfrm>
        </p:grpSpPr>
        <p:pic>
          <p:nvPicPr>
            <p:cNvPr id="6149" name="Picture 4" descr="erdwaermesond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5600" y="1773238"/>
              <a:ext cx="3048000" cy="386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feld 4"/>
            <p:cNvSpPr txBox="1">
              <a:spLocks noChangeArrowheads="1"/>
            </p:cNvSpPr>
            <p:nvPr/>
          </p:nvSpPr>
          <p:spPr bwMode="auto">
            <a:xfrm>
              <a:off x="5786446" y="5643578"/>
              <a:ext cx="23423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Source: erdwaerme-info.de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atumsplatzhalt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3078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307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3C644-A46E-4273-98C7-9E3B626FE5E5}" type="slidenum">
              <a:rPr lang="de-DE"/>
              <a:pPr/>
              <a:t>10</a:t>
            </a:fld>
            <a:endParaRPr lang="de-DE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Transport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–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619250" y="1628775"/>
          <a:ext cx="6149975" cy="1495425"/>
        </p:xfrm>
        <a:graphic>
          <a:graphicData uri="http://schemas.openxmlformats.org/presentationml/2006/ole">
            <p:oleObj spid="_x0000_s3074" name="Formel" r:id="rId4" imgW="1828800" imgH="44424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143250" y="4929188"/>
          <a:ext cx="3311525" cy="996950"/>
        </p:xfrm>
        <a:graphic>
          <a:graphicData uri="http://schemas.openxmlformats.org/presentationml/2006/ole">
            <p:oleObj spid="_x0000_s3075" name="Formel" r:id="rId5" imgW="1307880" imgH="393480" progId="Equation.3">
              <p:embed/>
            </p:oleObj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000375" y="3214688"/>
          <a:ext cx="3197225" cy="1258887"/>
        </p:xfrm>
        <a:graphic>
          <a:graphicData uri="http://schemas.openxmlformats.org/presentationml/2006/ole">
            <p:oleObj spid="_x0000_s3076" name="Formel" r:id="rId6" imgW="11937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331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331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8259A-DE0B-4FC0-B712-62EA06C22F54}" type="slidenum">
              <a:rPr lang="de-DE"/>
              <a:pPr/>
              <a:t>11</a:t>
            </a:fld>
            <a:endParaRPr lang="de-DE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Transport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-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endParaRPr lang="de-DE" dirty="0" smtClean="0"/>
          </a:p>
        </p:txBody>
      </p:sp>
      <p:pic>
        <p:nvPicPr>
          <p:cNvPr id="13318" name="Picture 8" descr="SCN_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887538"/>
            <a:ext cx="5976937" cy="3041650"/>
          </a:xfrm>
          <a:noFill/>
        </p:spPr>
      </p:pic>
      <p:sp>
        <p:nvSpPr>
          <p:cNvPr id="13319" name="Textfeld 7"/>
          <p:cNvSpPr txBox="1">
            <a:spLocks noChangeArrowheads="1"/>
          </p:cNvSpPr>
          <p:nvPr/>
        </p:nvSpPr>
        <p:spPr bwMode="auto">
          <a:xfrm>
            <a:off x="2786063" y="4929188"/>
            <a:ext cx="376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C.M.R. Fowler, The solid earth, 2005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4100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410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B6DEBD-742E-40D1-AFB3-3610FF42264B}" type="slidenum">
              <a:rPr lang="de-DE"/>
              <a:pPr/>
              <a:t>12</a:t>
            </a:fld>
            <a:endParaRPr lang="de-DE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Heat</a:t>
            </a:r>
            <a:r>
              <a:rPr lang="de-DE" dirty="0" smtClean="0"/>
              <a:t> Storage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earth</a:t>
            </a:r>
            <a:endParaRPr lang="de-DE" dirty="0" smtClean="0"/>
          </a:p>
        </p:txBody>
      </p:sp>
      <p:pic>
        <p:nvPicPr>
          <p:cNvPr id="4103" name="Picture 7" descr="SCN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1701800"/>
            <a:ext cx="6842125" cy="3513138"/>
          </a:xfrm>
          <a:noFill/>
        </p:spPr>
      </p:pic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6429375" y="5643563"/>
          <a:ext cx="2125663" cy="371475"/>
        </p:xfrm>
        <a:graphic>
          <a:graphicData uri="http://schemas.openxmlformats.org/presentationml/2006/ole">
            <p:oleObj spid="_x0000_s4098" name="Formel" r:id="rId5" imgW="1307880" imgH="228600" progId="Equation.3">
              <p:embed/>
            </p:oleObj>
          </a:graphicData>
        </a:graphic>
      </p:graphicFrame>
      <p:sp>
        <p:nvSpPr>
          <p:cNvPr id="4104" name="Textfeld 9"/>
          <p:cNvSpPr txBox="1">
            <a:spLocks noChangeArrowheads="1"/>
          </p:cNvSpPr>
          <p:nvPr/>
        </p:nvSpPr>
        <p:spPr bwMode="auto">
          <a:xfrm>
            <a:off x="1571625" y="5143500"/>
            <a:ext cx="594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R.A. Ristinen, J.J. Krausharr, Energy and the environment, 1999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B241B-B14E-4211-818A-A849297B559F}" type="slidenum">
              <a:rPr lang="de-DE"/>
              <a:pPr/>
              <a:t>13</a:t>
            </a:fld>
            <a:endParaRPr lang="de-DE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Exploration </a:t>
            </a:r>
            <a:r>
              <a:rPr lang="de-DE" dirty="0" err="1" smtClean="0"/>
              <a:t>of</a:t>
            </a:r>
            <a:r>
              <a:rPr lang="de-DE" dirty="0" smtClean="0"/>
              <a:t> geothermal </a:t>
            </a:r>
            <a:r>
              <a:rPr lang="de-DE" dirty="0" err="1" smtClean="0"/>
              <a:t>sites</a:t>
            </a:r>
            <a:endParaRPr lang="de-DE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Geological information (e.g. concentration of certain silica or certain isotopes)</a:t>
            </a:r>
          </a:p>
          <a:p>
            <a:pPr eaLnBrk="1" hangingPunct="1"/>
            <a:r>
              <a:rPr lang="de-DE" sz="2800" smtClean="0"/>
              <a:t>Geophysical information (e.g. e/m and seismic surveys) - applied geophysics</a:t>
            </a:r>
          </a:p>
          <a:p>
            <a:pPr eaLnBrk="1" hangingPunct="1"/>
            <a:r>
              <a:rPr lang="de-DE" sz="2800" smtClean="0"/>
              <a:t>Geothermal information (drilling to measure temp. grad.) </a:t>
            </a:r>
          </a:p>
          <a:p>
            <a:pPr eaLnBrk="1" hangingPunct="1"/>
            <a:r>
              <a:rPr lang="de-DE" sz="2800" smtClean="0"/>
              <a:t>Private homes: „geologischer Dienst NRW“</a:t>
            </a:r>
          </a:p>
          <a:p>
            <a:pPr eaLnBrk="1" hangingPunct="1"/>
            <a:endParaRPr lang="de-DE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Application of geothermal energy</a:t>
            </a:r>
          </a:p>
        </p:txBody>
      </p:sp>
      <p:sp>
        <p:nvSpPr>
          <p:cNvPr id="15363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536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536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CC5B0-6CDC-4BA2-9F71-B5373F26DC80}" type="slidenum">
              <a:rPr lang="de-DE"/>
              <a:pPr/>
              <a:t>14</a:t>
            </a:fld>
            <a:endParaRPr lang="de-DE"/>
          </a:p>
        </p:txBody>
      </p:sp>
      <p:grpSp>
        <p:nvGrpSpPr>
          <p:cNvPr id="15366" name="Gruppieren 9"/>
          <p:cNvGrpSpPr>
            <a:grpSpLocks/>
          </p:cNvGrpSpPr>
          <p:nvPr/>
        </p:nvGrpSpPr>
        <p:grpSpPr bwMode="auto">
          <a:xfrm>
            <a:off x="3000375" y="1643063"/>
            <a:ext cx="3048000" cy="4178300"/>
            <a:chOff x="5435600" y="1773238"/>
            <a:chExt cx="3048000" cy="4178117"/>
          </a:xfrm>
        </p:grpSpPr>
        <p:pic>
          <p:nvPicPr>
            <p:cNvPr id="15367" name="Picture 4" descr="erdwaermesond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5600" y="1773238"/>
              <a:ext cx="3048000" cy="386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feld 11"/>
            <p:cNvSpPr txBox="1">
              <a:spLocks noChangeArrowheads="1"/>
            </p:cNvSpPr>
            <p:nvPr/>
          </p:nvSpPr>
          <p:spPr bwMode="auto">
            <a:xfrm>
              <a:off x="5786446" y="5643578"/>
              <a:ext cx="23423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Source: erdwaerme-info.de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638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C6529-3710-4014-8D2C-064E377B65EE}" type="slidenum">
              <a:rPr lang="de-DE"/>
              <a:pPr/>
              <a:t>15</a:t>
            </a:fld>
            <a:endParaRPr lang="de-DE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err="1" smtClean="0"/>
              <a:t>Usage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application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g.e</a:t>
            </a:r>
            <a:r>
              <a:rPr lang="de-DE" sz="3200" dirty="0" smtClean="0"/>
              <a:t>. - </a:t>
            </a:r>
            <a:r>
              <a:rPr lang="de-DE" sz="3200" dirty="0" err="1" smtClean="0"/>
              <a:t>Deep</a:t>
            </a:r>
            <a:endParaRPr lang="de-DE" sz="32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2257425"/>
          </a:xfrm>
        </p:spPr>
        <p:txBody>
          <a:bodyPr/>
          <a:lstStyle/>
          <a:p>
            <a:pPr eaLnBrk="1" hangingPunct="1"/>
            <a:r>
              <a:rPr lang="de-DE" sz="2800" smtClean="0"/>
              <a:t>Direct application (industrial)</a:t>
            </a:r>
          </a:p>
          <a:p>
            <a:pPr eaLnBrk="1" hangingPunct="1"/>
            <a:r>
              <a:rPr lang="de-DE" sz="2800" smtClean="0"/>
              <a:t>Generation of electrical power e.g. for the grid</a:t>
            </a:r>
          </a:p>
          <a:p>
            <a:pPr eaLnBrk="1" hangingPunct="1">
              <a:buFont typeface="Wingdings" pitchFamily="2" charset="2"/>
              <a:buNone/>
            </a:pPr>
            <a:endParaRPr lang="de-DE" smtClean="0"/>
          </a:p>
          <a:p>
            <a:pPr eaLnBrk="1" hangingPunct="1"/>
            <a:endParaRPr lang="de-DE" sz="2800" smtClean="0"/>
          </a:p>
        </p:txBody>
      </p:sp>
      <p:pic>
        <p:nvPicPr>
          <p:cNvPr id="16391" name="Picture 4" descr="ge_appl_de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341438"/>
            <a:ext cx="27908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Danger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076825"/>
            <a:ext cx="10795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feld 8"/>
          <p:cNvSpPr txBox="1">
            <a:spLocks noChangeArrowheads="1"/>
          </p:cNvSpPr>
          <p:nvPr/>
        </p:nvSpPr>
        <p:spPr bwMode="auto">
          <a:xfrm>
            <a:off x="6572250" y="6000750"/>
            <a:ext cx="162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gd.nrw.de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74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74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6E7AD-0611-4F9C-B692-1B99A0E3D9CD}" type="slidenum">
              <a:rPr lang="de-DE"/>
              <a:pPr/>
              <a:t>16</a:t>
            </a:fld>
            <a:endParaRPr lang="de-DE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Usage and application of g.e. - Europe</a:t>
            </a:r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931863" y="5764213"/>
            <a:ext cx="414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W. E. Glassley, Geothermal Energy, 2010</a:t>
            </a:r>
          </a:p>
        </p:txBody>
      </p:sp>
      <p:pic>
        <p:nvPicPr>
          <p:cNvPr id="17415" name="Inhaltsplatzhalter 8" descr="heat_flow_e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1285875"/>
            <a:ext cx="5073650" cy="4525963"/>
          </a:xfrm>
        </p:spPr>
      </p:pic>
      <p:sp>
        <p:nvSpPr>
          <p:cNvPr id="17416" name="Textfeld 7"/>
          <p:cNvSpPr txBox="1">
            <a:spLocks noChangeArrowheads="1"/>
          </p:cNvSpPr>
          <p:nvPr/>
        </p:nvSpPr>
        <p:spPr bwMode="auto">
          <a:xfrm>
            <a:off x="4938713" y="3143250"/>
            <a:ext cx="420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/>
              <a:t>Geothermal power plants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1C553-4BEB-42E7-A013-AE74A978E756}" type="slidenum">
              <a:rPr lang="de-DE"/>
              <a:pPr/>
              <a:t>17</a:t>
            </a:fld>
            <a:endParaRPr lang="de-DE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g.e</a:t>
            </a:r>
            <a:r>
              <a:rPr lang="de-DE" dirty="0" smtClean="0"/>
              <a:t>. – </a:t>
            </a:r>
            <a:br>
              <a:rPr lang="de-DE" dirty="0" smtClean="0"/>
            </a:br>
            <a:r>
              <a:rPr lang="de-DE" dirty="0" smtClean="0"/>
              <a:t>Close-</a:t>
            </a:r>
            <a:r>
              <a:rPr lang="de-DE" dirty="0" err="1" smtClean="0"/>
              <a:t>to</a:t>
            </a:r>
            <a:r>
              <a:rPr lang="de-DE" dirty="0" smtClean="0"/>
              <a:t>-</a:t>
            </a:r>
            <a:r>
              <a:rPr lang="de-DE" dirty="0" err="1" smtClean="0"/>
              <a:t>surface</a:t>
            </a:r>
            <a:endParaRPr lang="de-DE" dirty="0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86425" cy="4525963"/>
          </a:xfrm>
        </p:spPr>
        <p:txBody>
          <a:bodyPr/>
          <a:lstStyle/>
          <a:p>
            <a:pPr eaLnBrk="1" hangingPunct="1"/>
            <a:r>
              <a:rPr lang="de-DE" sz="2800" smtClean="0"/>
              <a:t>Heating, ventilation &amp; air conditioning (HVAC)</a:t>
            </a:r>
          </a:p>
          <a:p>
            <a:pPr lvl="1" eaLnBrk="1" hangingPunct="1"/>
            <a:r>
              <a:rPr lang="de-DE" sz="2400" smtClean="0"/>
              <a:t>ground source heat pumps </a:t>
            </a:r>
          </a:p>
          <a:p>
            <a:pPr lvl="1" eaLnBrk="1" hangingPunct="1"/>
            <a:r>
              <a:rPr lang="de-DE" sz="2400" smtClean="0"/>
              <a:t>open or closed systems</a:t>
            </a:r>
          </a:p>
          <a:p>
            <a:pPr eaLnBrk="1" hangingPunct="1"/>
            <a:r>
              <a:rPr lang="de-DE" sz="2800" smtClean="0"/>
              <a:t>Storage of heat</a:t>
            </a:r>
          </a:p>
          <a:p>
            <a:pPr lvl="1" eaLnBrk="1" hangingPunct="1"/>
            <a:r>
              <a:rPr lang="de-DE" sz="2400" smtClean="0"/>
              <a:t>Variation of temperature on surface</a:t>
            </a:r>
          </a:p>
          <a:p>
            <a:pPr lvl="1" eaLnBrk="1" hangingPunct="1"/>
            <a:r>
              <a:rPr lang="de-DE" sz="2400" smtClean="0"/>
              <a:t>Constant temperature in earth</a:t>
            </a:r>
          </a:p>
        </p:txBody>
      </p:sp>
      <p:pic>
        <p:nvPicPr>
          <p:cNvPr id="18439" name="Picture 4" descr="ge_appl_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557338"/>
            <a:ext cx="2438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feld 7"/>
          <p:cNvSpPr txBox="1">
            <a:spLocks noChangeArrowheads="1"/>
          </p:cNvSpPr>
          <p:nvPr/>
        </p:nvSpPr>
        <p:spPr bwMode="auto">
          <a:xfrm>
            <a:off x="6572250" y="5929313"/>
            <a:ext cx="162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gd.nrw.de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94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94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E1EAC8-D0C8-444C-AD0D-2E3FAF3BFC8D}" type="slidenum">
              <a:rPr lang="de-DE"/>
              <a:pPr/>
              <a:t>18</a:t>
            </a:fld>
            <a:endParaRPr lang="de-DE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g.e</a:t>
            </a:r>
            <a:r>
              <a:rPr lang="de-DE" dirty="0" smtClean="0"/>
              <a:t>. –</a:t>
            </a:r>
            <a:br>
              <a:rPr lang="de-DE" dirty="0" smtClean="0"/>
            </a:b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de-DE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Heating:</a:t>
            </a:r>
          </a:p>
          <a:p>
            <a:pPr lvl="1" eaLnBrk="1" hangingPunct="1"/>
            <a:r>
              <a:rPr lang="de-DE" sz="2400" smtClean="0"/>
              <a:t>Cold water is pumped through temperature gradient inside earth to heat up</a:t>
            </a:r>
          </a:p>
          <a:p>
            <a:pPr lvl="1" eaLnBrk="1" hangingPunct="1"/>
            <a:r>
              <a:rPr lang="de-DE" sz="2400" smtClean="0"/>
              <a:t>Hot water used for room/floor heating or to supply warm water</a:t>
            </a:r>
          </a:p>
          <a:p>
            <a:pPr eaLnBrk="1" hangingPunct="1"/>
            <a:r>
              <a:rPr lang="de-DE" sz="2800" smtClean="0"/>
              <a:t>Cooling:</a:t>
            </a:r>
          </a:p>
          <a:p>
            <a:pPr lvl="1" eaLnBrk="1" hangingPunct="1"/>
            <a:r>
              <a:rPr lang="de-DE" sz="2400" smtClean="0"/>
              <a:t>Cold water from close-to-surface reservoirs used for air conditioning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048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04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B8CBA-6878-4E8B-8B5B-B010B92FC302}" type="slidenum">
              <a:rPr lang="de-DE"/>
              <a:pPr/>
              <a:t>19</a:t>
            </a:fld>
            <a:endParaRPr lang="de-DE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de-DE" dirty="0" err="1" smtClean="0"/>
              <a:t>energy</a:t>
            </a:r>
            <a:r>
              <a:rPr lang="de-DE" dirty="0" smtClean="0"/>
              <a:t> in private </a:t>
            </a:r>
            <a:r>
              <a:rPr lang="de-DE" dirty="0" err="1" smtClean="0"/>
              <a:t>homes</a:t>
            </a:r>
            <a:r>
              <a:rPr lang="de-DE" dirty="0" smtClean="0"/>
              <a:t> – </a:t>
            </a:r>
            <a:r>
              <a:rPr lang="de-DE" dirty="0" err="1" smtClean="0"/>
              <a:t>Exploitation</a:t>
            </a:r>
            <a:r>
              <a:rPr lang="de-DE" dirty="0" smtClean="0"/>
              <a:t> (1)</a:t>
            </a:r>
          </a:p>
        </p:txBody>
      </p:sp>
      <p:pic>
        <p:nvPicPr>
          <p:cNvPr id="20486" name="Picture 4" descr="geo_n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89075"/>
            <a:ext cx="684053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feld 6"/>
          <p:cNvSpPr txBox="1">
            <a:spLocks noChangeArrowheads="1"/>
          </p:cNvSpPr>
          <p:nvPr/>
        </p:nvSpPr>
        <p:spPr bwMode="auto">
          <a:xfrm>
            <a:off x="4000500" y="6000750"/>
            <a:ext cx="162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gd.nrw.de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717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717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4E996-E450-446E-B9A9-D3871896C02B}" type="slidenum">
              <a:rPr lang="de-DE"/>
              <a:pPr/>
              <a:t>2</a:t>
            </a:fld>
            <a:endParaRPr lang="de-DE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Outline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Introduction and motivation</a:t>
            </a:r>
          </a:p>
          <a:p>
            <a:pPr eaLnBrk="1" hangingPunct="1"/>
            <a:r>
              <a:rPr lang="de-DE" sz="2800" smtClean="0"/>
              <a:t>Heat</a:t>
            </a:r>
          </a:p>
          <a:p>
            <a:pPr lvl="1" eaLnBrk="1" hangingPunct="1"/>
            <a:r>
              <a:rPr lang="de-DE" sz="2400" smtClean="0"/>
              <a:t>Generation</a:t>
            </a:r>
          </a:p>
          <a:p>
            <a:pPr lvl="1" eaLnBrk="1" hangingPunct="1"/>
            <a:r>
              <a:rPr lang="de-DE" sz="2400" smtClean="0"/>
              <a:t>Distribution and mechanisms of transport</a:t>
            </a:r>
          </a:p>
          <a:p>
            <a:pPr eaLnBrk="1" hangingPunct="1"/>
            <a:r>
              <a:rPr lang="de-DE" sz="2800" smtClean="0"/>
              <a:t>Usage and applications of geothermal energy</a:t>
            </a:r>
          </a:p>
          <a:p>
            <a:pPr lvl="1" eaLnBrk="1" hangingPunct="1"/>
            <a:r>
              <a:rPr lang="en-US" sz="2400" smtClean="0"/>
              <a:t>Accessing</a:t>
            </a:r>
            <a:r>
              <a:rPr lang="de-DE" sz="2400" smtClean="0"/>
              <a:t> geothermal sources</a:t>
            </a:r>
          </a:p>
          <a:p>
            <a:pPr lvl="1" eaLnBrk="1" hangingPunct="1"/>
            <a:r>
              <a:rPr lang="de-DE" sz="2400" smtClean="0"/>
              <a:t>Industrial use</a:t>
            </a:r>
          </a:p>
          <a:p>
            <a:pPr eaLnBrk="1" hangingPunct="1"/>
            <a:r>
              <a:rPr lang="de-DE" sz="2800" smtClean="0"/>
              <a:t>Geothermal energy in private homes </a:t>
            </a:r>
          </a:p>
          <a:p>
            <a:pPr eaLnBrk="1" hangingPunct="1"/>
            <a:r>
              <a:rPr lang="de-DE" sz="2800" smtClean="0"/>
              <a:t>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nhaltsplatzhalter 9" descr="bohrloch_poppdorf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0113" y="1546225"/>
            <a:ext cx="3148012" cy="4525963"/>
          </a:xfrm>
        </p:spPr>
      </p:pic>
      <p:pic>
        <p:nvPicPr>
          <p:cNvPr id="21507" name="Grafik 11" descr="bohrloch_rhe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1500188"/>
            <a:ext cx="31559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150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151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DC2A4-51D0-4DE3-BD3E-50E2DA808170}" type="slidenum">
              <a:rPr lang="de-DE"/>
              <a:pPr/>
              <a:t>20</a:t>
            </a:fld>
            <a:endParaRPr lang="de-DE"/>
          </a:p>
        </p:txBody>
      </p:sp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de-DE" dirty="0" err="1" smtClean="0"/>
              <a:t>energy</a:t>
            </a:r>
            <a:r>
              <a:rPr lang="de-DE" dirty="0" smtClean="0"/>
              <a:t> in private </a:t>
            </a:r>
            <a:r>
              <a:rPr lang="de-DE" dirty="0" err="1" smtClean="0"/>
              <a:t>homes</a:t>
            </a:r>
            <a:r>
              <a:rPr lang="de-DE" dirty="0" smtClean="0"/>
              <a:t> – </a:t>
            </a:r>
            <a:r>
              <a:rPr lang="de-DE" dirty="0" err="1" smtClean="0"/>
              <a:t>Exploitation</a:t>
            </a:r>
            <a:r>
              <a:rPr lang="de-DE" dirty="0" smtClean="0"/>
              <a:t> (2)</a:t>
            </a:r>
          </a:p>
        </p:txBody>
      </p:sp>
      <p:sp>
        <p:nvSpPr>
          <p:cNvPr id="21512" name="Textfeld 7"/>
          <p:cNvSpPr txBox="1">
            <a:spLocks noChangeArrowheads="1"/>
          </p:cNvSpPr>
          <p:nvPr/>
        </p:nvSpPr>
        <p:spPr bwMode="auto">
          <a:xfrm>
            <a:off x="3071813" y="5978525"/>
            <a:ext cx="1627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gd.nrw.de</a:t>
            </a:r>
          </a:p>
        </p:txBody>
      </p:sp>
      <p:sp>
        <p:nvSpPr>
          <p:cNvPr id="21513" name="Textfeld 12"/>
          <p:cNvSpPr txBox="1">
            <a:spLocks noChangeArrowheads="1"/>
          </p:cNvSpPr>
          <p:nvPr/>
        </p:nvSpPr>
        <p:spPr bwMode="auto">
          <a:xfrm>
            <a:off x="428625" y="1571625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(i)</a:t>
            </a:r>
          </a:p>
        </p:txBody>
      </p:sp>
      <p:sp>
        <p:nvSpPr>
          <p:cNvPr id="21514" name="Textfeld 13"/>
          <p:cNvSpPr txBox="1">
            <a:spLocks noChangeArrowheads="1"/>
          </p:cNvSpPr>
          <p:nvPr/>
        </p:nvSpPr>
        <p:spPr bwMode="auto">
          <a:xfrm>
            <a:off x="4252913" y="15716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(ii)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de-DE" dirty="0" err="1" smtClean="0"/>
              <a:t>energy</a:t>
            </a:r>
            <a:r>
              <a:rPr lang="de-DE" dirty="0" smtClean="0"/>
              <a:t> in private </a:t>
            </a:r>
            <a:r>
              <a:rPr lang="de-DE" dirty="0" err="1" smtClean="0"/>
              <a:t>homes</a:t>
            </a:r>
            <a:r>
              <a:rPr lang="de-DE" dirty="0" smtClean="0"/>
              <a:t> – </a:t>
            </a:r>
            <a:r>
              <a:rPr lang="de-DE" dirty="0" err="1" smtClean="0"/>
              <a:t>Exploitation</a:t>
            </a:r>
            <a:r>
              <a:rPr lang="de-DE" dirty="0" smtClean="0"/>
              <a:t> (3)</a:t>
            </a:r>
          </a:p>
        </p:txBody>
      </p:sp>
      <p:pic>
        <p:nvPicPr>
          <p:cNvPr id="22531" name="Inhaltsplatzhalter 7" descr="bohrloecher_karte_bon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1427163"/>
            <a:ext cx="6715125" cy="4787900"/>
          </a:xfrm>
        </p:spPr>
      </p:pic>
      <p:sp>
        <p:nvSpPr>
          <p:cNvPr id="2253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253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253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2C96A9-779D-4D2C-A869-C24E36A52277}" type="slidenum">
              <a:rPr lang="de-DE"/>
              <a:pPr/>
              <a:t>21</a:t>
            </a:fld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rot="10800000" flipV="1">
            <a:off x="6786563" y="4000500"/>
            <a:ext cx="1500187" cy="1357313"/>
          </a:xfrm>
          <a:prstGeom prst="straightConnector1">
            <a:avLst/>
          </a:prstGeom>
          <a:ln w="34925" cap="flat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5400000" flipH="1" flipV="1">
            <a:off x="464344" y="2536032"/>
            <a:ext cx="1714500" cy="785812"/>
          </a:xfrm>
          <a:prstGeom prst="straightConnector1">
            <a:avLst/>
          </a:prstGeom>
          <a:ln w="34925" cap="flat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feld 18"/>
          <p:cNvSpPr txBox="1">
            <a:spLocks noChangeArrowheads="1"/>
          </p:cNvSpPr>
          <p:nvPr/>
        </p:nvSpPr>
        <p:spPr bwMode="auto">
          <a:xfrm>
            <a:off x="428625" y="37147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(ii)</a:t>
            </a:r>
          </a:p>
        </p:txBody>
      </p:sp>
      <p:sp>
        <p:nvSpPr>
          <p:cNvPr id="22538" name="Textfeld 19"/>
          <p:cNvSpPr txBox="1">
            <a:spLocks noChangeArrowheads="1"/>
          </p:cNvSpPr>
          <p:nvPr/>
        </p:nvSpPr>
        <p:spPr bwMode="auto">
          <a:xfrm>
            <a:off x="8286750" y="371475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(i)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355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35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9CCBFC-56C5-4D07-981E-E0D575F63F50}" type="slidenum">
              <a:rPr lang="de-DE"/>
              <a:pPr/>
              <a:t>22</a:t>
            </a:fld>
            <a:endParaRPr lang="de-DE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de-DE" dirty="0" err="1" smtClean="0"/>
              <a:t>installations</a:t>
            </a:r>
            <a:r>
              <a:rPr lang="de-DE" dirty="0" smtClean="0"/>
              <a:t> (1)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86300" cy="4525963"/>
          </a:xfrm>
        </p:spPr>
        <p:txBody>
          <a:bodyPr/>
          <a:lstStyle/>
          <a:p>
            <a:pPr eaLnBrk="1" hangingPunct="1"/>
            <a:r>
              <a:rPr lang="de-DE" sz="2800" smtClean="0"/>
              <a:t>Collector:</a:t>
            </a:r>
          </a:p>
          <a:p>
            <a:pPr lvl="1" eaLnBrk="1" hangingPunct="1"/>
            <a:r>
              <a:rPr lang="de-DE" sz="2400" smtClean="0"/>
              <a:t>Closed system</a:t>
            </a:r>
          </a:p>
          <a:p>
            <a:pPr lvl="1" eaLnBrk="1" hangingPunct="1"/>
            <a:r>
              <a:rPr lang="de-DE" sz="2400" smtClean="0"/>
              <a:t>Installed below local ground frost level </a:t>
            </a:r>
          </a:p>
          <a:p>
            <a:pPr lvl="1" eaLnBrk="1" hangingPunct="1"/>
            <a:r>
              <a:rPr lang="de-DE" sz="2400" smtClean="0"/>
              <a:t>Sun radiation and rain fall heat up the ground</a:t>
            </a:r>
          </a:p>
          <a:p>
            <a:pPr lvl="1" eaLnBrk="1" hangingPunct="1"/>
            <a:r>
              <a:rPr lang="de-DE" sz="2400" smtClean="0"/>
              <a:t>Heat flow per area used to  heat/cool water</a:t>
            </a:r>
          </a:p>
          <a:p>
            <a:pPr lvl="1" eaLnBrk="1" hangingPunct="1"/>
            <a:r>
              <a:rPr lang="de-DE" sz="2400" smtClean="0"/>
              <a:t>Area of installation twice as large as heated residental property</a:t>
            </a:r>
          </a:p>
        </p:txBody>
      </p:sp>
      <p:pic>
        <p:nvPicPr>
          <p:cNvPr id="23559" name="Picture 5" descr="collector_sc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773238"/>
            <a:ext cx="1933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geo_coll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071813"/>
            <a:ext cx="35925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feld 8"/>
          <p:cNvSpPr txBox="1">
            <a:spLocks noChangeArrowheads="1"/>
          </p:cNvSpPr>
          <p:nvPr/>
        </p:nvSpPr>
        <p:spPr bwMode="auto">
          <a:xfrm>
            <a:off x="6072188" y="5786438"/>
            <a:ext cx="1736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ipp.mpg.de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457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458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FD432-8886-46B1-80FD-261E9E4F347B}" type="slidenum">
              <a:rPr lang="de-DE"/>
              <a:pPr/>
              <a:t>23</a:t>
            </a:fld>
            <a:endParaRPr lang="de-DE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de-DE" dirty="0" err="1" smtClean="0"/>
              <a:t>installations</a:t>
            </a:r>
            <a:r>
              <a:rPr lang="de-DE" dirty="0" smtClean="0"/>
              <a:t> (2)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72050" cy="4525963"/>
          </a:xfrm>
        </p:spPr>
        <p:txBody>
          <a:bodyPr/>
          <a:lstStyle/>
          <a:p>
            <a:pPr eaLnBrk="1" hangingPunct="1"/>
            <a:r>
              <a:rPr lang="de-DE" sz="2800" smtClean="0"/>
              <a:t>Probe:</a:t>
            </a:r>
          </a:p>
          <a:p>
            <a:pPr lvl="1" eaLnBrk="1" hangingPunct="1"/>
            <a:r>
              <a:rPr lang="de-DE" sz="2400" smtClean="0"/>
              <a:t>Installed in areas where collectors do not suffice</a:t>
            </a:r>
          </a:p>
          <a:p>
            <a:pPr lvl="1" eaLnBrk="1" hangingPunct="1"/>
            <a:r>
              <a:rPr lang="de-DE" sz="2400" smtClean="0"/>
              <a:t>Drill hole holds two from each other isolated tubes</a:t>
            </a:r>
          </a:p>
          <a:p>
            <a:pPr lvl="1" eaLnBrk="1" hangingPunct="1"/>
            <a:r>
              <a:rPr lang="de-DE" sz="2400" smtClean="0"/>
              <a:t>Circulation of water-chemical mixture (closed system)</a:t>
            </a:r>
          </a:p>
          <a:p>
            <a:pPr lvl="1" eaLnBrk="1" hangingPunct="1"/>
            <a:r>
              <a:rPr lang="de-DE" sz="2400" smtClean="0"/>
              <a:t>Expensive</a:t>
            </a:r>
          </a:p>
          <a:p>
            <a:pPr lvl="1" eaLnBrk="1" hangingPunct="1"/>
            <a:r>
              <a:rPr lang="de-DE" sz="2400" smtClean="0"/>
              <a:t>To increase efficency many tubes are combined in one hole</a:t>
            </a:r>
          </a:p>
        </p:txBody>
      </p:sp>
      <p:pic>
        <p:nvPicPr>
          <p:cNvPr id="24583" name="Picture 7" descr="geo_probe_sch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7938" y="1785938"/>
            <a:ext cx="2085975" cy="866775"/>
          </a:xfrm>
          <a:noFill/>
        </p:spPr>
      </p:pic>
      <p:pic>
        <p:nvPicPr>
          <p:cNvPr id="24584" name="Grafik 8" descr="Tiefenbohru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486150"/>
            <a:ext cx="345281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feld 9"/>
          <p:cNvSpPr txBox="1">
            <a:spLocks noChangeArrowheads="1"/>
          </p:cNvSpPr>
          <p:nvPr/>
        </p:nvSpPr>
        <p:spPr bwMode="auto">
          <a:xfrm>
            <a:off x="5715000" y="5764213"/>
            <a:ext cx="292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hausbauunternehmen.info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5603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5604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76CCEA-F873-4AD2-BC4E-791ED1645C71}" type="slidenum">
              <a:rPr lang="de-DE"/>
              <a:pPr/>
              <a:t>24</a:t>
            </a:fld>
            <a:endParaRPr lang="de-DE"/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de-DE" dirty="0" err="1" smtClean="0"/>
              <a:t>installations</a:t>
            </a:r>
            <a:r>
              <a:rPr lang="de-DE" dirty="0" smtClean="0"/>
              <a:t> (3)</a:t>
            </a:r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260600"/>
          </a:xfrm>
        </p:spPr>
        <p:txBody>
          <a:bodyPr/>
          <a:lstStyle/>
          <a:p>
            <a:pPr eaLnBrk="1" hangingPunct="1"/>
            <a:r>
              <a:rPr lang="de-DE" sz="2800" smtClean="0"/>
              <a:t>Groundwater well</a:t>
            </a:r>
          </a:p>
          <a:p>
            <a:pPr lvl="1" eaLnBrk="1" hangingPunct="1"/>
            <a:r>
              <a:rPr lang="de-DE" sz="2400" smtClean="0"/>
              <a:t>Groundwater is pumped up and down</a:t>
            </a:r>
          </a:p>
          <a:p>
            <a:pPr lvl="1" eaLnBrk="1" hangingPunct="1"/>
            <a:r>
              <a:rPr lang="de-DE" sz="2400" smtClean="0"/>
              <a:t>Open system</a:t>
            </a:r>
          </a:p>
        </p:txBody>
      </p:sp>
      <p:pic>
        <p:nvPicPr>
          <p:cNvPr id="25607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4652963"/>
            <a:ext cx="2143125" cy="981075"/>
          </a:xfrm>
        </p:spPr>
      </p:pic>
      <p:pic>
        <p:nvPicPr>
          <p:cNvPr id="25608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4038" y="2201863"/>
            <a:ext cx="2066925" cy="981075"/>
          </a:xfrm>
        </p:spPr>
      </p:pic>
      <p:sp>
        <p:nvSpPr>
          <p:cNvPr id="25609" name="Rectangle 17"/>
          <p:cNvSpPr>
            <a:spLocks noChangeArrowheads="1"/>
          </p:cNvSpPr>
          <p:nvPr/>
        </p:nvSpPr>
        <p:spPr bwMode="auto">
          <a:xfrm>
            <a:off x="4643438" y="4076700"/>
            <a:ext cx="4038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de-DE" sz="2800"/>
              <a:t>Water storage</a:t>
            </a:r>
          </a:p>
          <a:p>
            <a:pPr marL="800100" lvl="1" indent="-342900">
              <a:spcBef>
                <a:spcPct val="5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de-DE" sz="2400"/>
              <a:t>Storage of water in different depths with different temperatures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662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66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817677-62DC-4436-B92A-109F14F53378}" type="slidenum">
              <a:rPr lang="de-DE"/>
              <a:pPr/>
              <a:t>25</a:t>
            </a:fld>
            <a:endParaRPr lang="de-DE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endParaRPr lang="de-DE" dirty="0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5114925" cy="4165600"/>
          </a:xfrm>
        </p:spPr>
        <p:txBody>
          <a:bodyPr/>
          <a:lstStyle/>
          <a:p>
            <a:pPr eaLnBrk="1" hangingPunct="1"/>
            <a:r>
              <a:rPr lang="de-DE" sz="2800" smtClean="0"/>
              <a:t>Calculation (after 20 years):</a:t>
            </a:r>
          </a:p>
          <a:p>
            <a:pPr lvl="1" eaLnBrk="1" hangingPunct="1"/>
            <a:r>
              <a:rPr lang="de-DE" sz="2400" smtClean="0"/>
              <a:t>Installation costs (incl. pump):</a:t>
            </a:r>
          </a:p>
          <a:p>
            <a:pPr lvl="1" eaLnBrk="1" hangingPunct="1"/>
            <a:r>
              <a:rPr lang="de-DE" sz="2400" smtClean="0"/>
              <a:t>Annual costs (pump):</a:t>
            </a:r>
          </a:p>
          <a:p>
            <a:pPr lvl="1" eaLnBrk="1" hangingPunct="1"/>
            <a:r>
              <a:rPr lang="de-DE" sz="2400" smtClean="0"/>
              <a:t>Alternative heating System: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sz="2400" smtClean="0"/>
              <a:t>	with annual operating costs: </a:t>
            </a:r>
          </a:p>
          <a:p>
            <a:pPr eaLnBrk="1" hangingPunct="1"/>
            <a:endParaRPr lang="de-DE" smtClean="0"/>
          </a:p>
          <a:p>
            <a:pPr lvl="1" eaLnBrk="1" hangingPunct="1">
              <a:buFont typeface="Wingdings" pitchFamily="2" charset="2"/>
              <a:buNone/>
            </a:pPr>
            <a:endParaRPr lang="de-DE" smtClean="0"/>
          </a:p>
        </p:txBody>
      </p:sp>
      <p:sp>
        <p:nvSpPr>
          <p:cNvPr id="26631" name="Textfeld 6"/>
          <p:cNvSpPr txBox="1">
            <a:spLocks noChangeArrowheads="1"/>
          </p:cNvSpPr>
          <p:nvPr/>
        </p:nvSpPr>
        <p:spPr bwMode="auto">
          <a:xfrm>
            <a:off x="5429250" y="2214563"/>
            <a:ext cx="3714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                        </a:t>
            </a:r>
            <a:r>
              <a:rPr lang="de-DE" sz="2400">
                <a:solidFill>
                  <a:srgbClr val="C00000"/>
                </a:solidFill>
              </a:rPr>
              <a:t>+19,200 €</a:t>
            </a:r>
          </a:p>
          <a:p>
            <a:r>
              <a:rPr lang="de-DE" sz="2400">
                <a:solidFill>
                  <a:srgbClr val="C00000"/>
                </a:solidFill>
              </a:rPr>
              <a:t>+ 20 x 500 € = +10,000 €</a:t>
            </a:r>
          </a:p>
          <a:p>
            <a:r>
              <a:rPr lang="de-DE" sz="2400"/>
              <a:t>                           -6,830 €</a:t>
            </a:r>
          </a:p>
          <a:p>
            <a:pPr>
              <a:buFontTx/>
              <a:buChar char="-"/>
            </a:pPr>
            <a:r>
              <a:rPr lang="de-DE" sz="2400"/>
              <a:t>20 x 1,200 € = -24,000 €</a:t>
            </a:r>
          </a:p>
          <a:p>
            <a:r>
              <a:rPr lang="de-DE" sz="2400"/>
              <a:t>                       </a:t>
            </a:r>
          </a:p>
          <a:p>
            <a:r>
              <a:rPr lang="de-DE" sz="2400"/>
              <a:t>                           -1,630 €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5500688" y="3929063"/>
            <a:ext cx="3500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76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76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0AA94-F2D0-4CDA-8A7F-C430E04687BA}" type="slidenum">
              <a:rPr lang="de-DE"/>
              <a:pPr/>
              <a:t>26</a:t>
            </a:fld>
            <a:endParaRPr lang="de-DE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Risks</a:t>
            </a:r>
            <a:r>
              <a:rPr lang="de-DE" dirty="0" smtClean="0"/>
              <a:t> – General (1)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492625"/>
          </a:xfrm>
        </p:spPr>
        <p:txBody>
          <a:bodyPr/>
          <a:lstStyle/>
          <a:p>
            <a:pPr eaLnBrk="1" hangingPunct="1"/>
            <a:r>
              <a:rPr lang="de-DE" sz="2800" smtClean="0"/>
              <a:t>Changing integraty of the ground due to drilling</a:t>
            </a:r>
          </a:p>
          <a:p>
            <a:pPr eaLnBrk="1" hangingPunct="1"/>
            <a:r>
              <a:rPr lang="de-DE" sz="2800" smtClean="0"/>
              <a:t>Changing the flow of groundwater</a:t>
            </a:r>
          </a:p>
          <a:p>
            <a:pPr eaLnBrk="1" hangingPunct="1"/>
            <a:r>
              <a:rPr lang="de-DE" sz="2800" smtClean="0"/>
              <a:t>M=3.4 earthquake in Basel</a:t>
            </a:r>
          </a:p>
          <a:p>
            <a:pPr eaLnBrk="1" hangingPunct="1"/>
            <a:endParaRPr lang="de-DE" sz="2800" smtClean="0"/>
          </a:p>
        </p:txBody>
      </p:sp>
      <p:pic>
        <p:nvPicPr>
          <p:cNvPr id="27655" name="Picture 4" descr="kami_kamen_krater_D_853935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700213"/>
            <a:ext cx="46005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feld 7"/>
          <p:cNvSpPr txBox="1">
            <a:spLocks noChangeArrowheads="1"/>
          </p:cNvSpPr>
          <p:nvPr/>
        </p:nvSpPr>
        <p:spPr bwMode="auto">
          <a:xfrm>
            <a:off x="5653088" y="4786313"/>
            <a:ext cx="141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welt.de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Risks</a:t>
            </a:r>
            <a:r>
              <a:rPr lang="de-DE" dirty="0" smtClean="0"/>
              <a:t> – General (2)</a:t>
            </a:r>
          </a:p>
        </p:txBody>
      </p:sp>
      <p:pic>
        <p:nvPicPr>
          <p:cNvPr id="28675" name="Inhaltsplatzhalter 6" descr="Frost-Tau-Wechsel-bei-E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2500313"/>
            <a:ext cx="4929187" cy="3286125"/>
          </a:xfrm>
        </p:spPr>
      </p:pic>
      <p:sp>
        <p:nvSpPr>
          <p:cNvPr id="2867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867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86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E669FE-8E3A-429D-8E9F-1ACBD7E25DFD}" type="slidenum">
              <a:rPr lang="de-DE"/>
              <a:pPr/>
              <a:t>27</a:t>
            </a:fld>
            <a:endParaRPr lang="de-DE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0438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  <a:defRPr/>
            </a:pPr>
            <a:r>
              <a:rPr lang="de-DE" sz="2800" kern="0" dirty="0" err="1">
                <a:latin typeface="+mn-lt"/>
                <a:cs typeface="+mn-cs"/>
              </a:rPr>
              <a:t>Damage</a:t>
            </a:r>
            <a:r>
              <a:rPr lang="de-DE" sz="2800" kern="0" dirty="0">
                <a:latin typeface="+mn-lt"/>
                <a:cs typeface="+mn-cs"/>
              </a:rPr>
              <a:t> </a:t>
            </a:r>
            <a:r>
              <a:rPr lang="de-DE" sz="2800" kern="0" dirty="0" err="1">
                <a:latin typeface="+mn-lt"/>
                <a:cs typeface="+mn-cs"/>
              </a:rPr>
              <a:t>of</a:t>
            </a:r>
            <a:r>
              <a:rPr lang="de-DE" sz="2800" kern="0" dirty="0">
                <a:latin typeface="+mn-lt"/>
                <a:cs typeface="+mn-cs"/>
              </a:rPr>
              <a:t> </a:t>
            </a:r>
            <a:r>
              <a:rPr lang="de-DE" sz="2800" kern="0" dirty="0" err="1">
                <a:latin typeface="+mn-lt"/>
                <a:cs typeface="+mn-cs"/>
              </a:rPr>
              <a:t>filling</a:t>
            </a:r>
            <a:r>
              <a:rPr lang="de-DE" sz="2800" kern="0" dirty="0">
                <a:latin typeface="+mn-lt"/>
                <a:cs typeface="+mn-cs"/>
              </a:rPr>
              <a:t> material in drill </a:t>
            </a:r>
            <a:r>
              <a:rPr lang="de-DE" sz="2800" kern="0" dirty="0" err="1">
                <a:latin typeface="+mn-lt"/>
                <a:cs typeface="+mn-cs"/>
              </a:rPr>
              <a:t>holes</a:t>
            </a:r>
            <a:r>
              <a:rPr lang="de-DE" sz="2800" kern="0" dirty="0">
                <a:latin typeface="+mn-lt"/>
                <a:cs typeface="+mn-cs"/>
              </a:rPr>
              <a:t> due </a:t>
            </a:r>
            <a:r>
              <a:rPr lang="de-DE" sz="2800" kern="0" dirty="0" err="1">
                <a:latin typeface="+mn-lt"/>
                <a:cs typeface="+mn-cs"/>
              </a:rPr>
              <a:t>to</a:t>
            </a:r>
            <a:r>
              <a:rPr lang="de-DE" sz="2800" kern="0" dirty="0">
                <a:latin typeface="+mn-lt"/>
                <a:cs typeface="+mn-cs"/>
              </a:rPr>
              <a:t> </a:t>
            </a:r>
            <a:r>
              <a:rPr lang="de-DE" sz="2800" kern="0" dirty="0" err="1">
                <a:latin typeface="+mn-lt"/>
                <a:cs typeface="+mn-cs"/>
              </a:rPr>
              <a:t>change</a:t>
            </a:r>
            <a:r>
              <a:rPr lang="de-DE" sz="2800" kern="0" dirty="0">
                <a:latin typeface="+mn-lt"/>
                <a:cs typeface="+mn-cs"/>
              </a:rPr>
              <a:t> in environmental </a:t>
            </a:r>
            <a:r>
              <a:rPr lang="de-DE" sz="2800" kern="0" dirty="0" err="1">
                <a:latin typeface="+mn-lt"/>
                <a:cs typeface="+mn-cs"/>
              </a:rPr>
              <a:t>circumstances</a:t>
            </a:r>
            <a:endParaRPr lang="de-DE" sz="2800" kern="0" dirty="0">
              <a:latin typeface="+mn-lt"/>
              <a:cs typeface="+mn-cs"/>
            </a:endParaRPr>
          </a:p>
        </p:txBody>
      </p:sp>
      <p:sp>
        <p:nvSpPr>
          <p:cNvPr id="28680" name="Textfeld 8"/>
          <p:cNvSpPr txBox="1">
            <a:spLocks noChangeArrowheads="1"/>
          </p:cNvSpPr>
          <p:nvPr/>
        </p:nvSpPr>
        <p:spPr bwMode="auto">
          <a:xfrm>
            <a:off x="3143250" y="5786438"/>
            <a:ext cx="297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geothermie-nachrichten.de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96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97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0FBC4D-AD44-4C7B-9DBB-03142C361419}" type="slidenum">
              <a:rPr lang="de-DE"/>
              <a:pPr/>
              <a:t>28</a:t>
            </a:fld>
            <a:endParaRPr lang="de-DE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Risks</a:t>
            </a:r>
            <a:r>
              <a:rPr lang="de-DE" dirty="0" smtClean="0"/>
              <a:t> – Open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2565400"/>
            <a:ext cx="4546600" cy="3240088"/>
          </a:xfrm>
        </p:spPr>
        <p:txBody>
          <a:bodyPr/>
          <a:lstStyle/>
          <a:p>
            <a:pPr lvl="2" eaLnBrk="1" hangingPunct="1"/>
            <a:r>
              <a:rPr lang="de-DE" smtClean="0"/>
              <a:t>Pumping water into the earth to shatter sediment layers containing natural gas</a:t>
            </a:r>
          </a:p>
          <a:p>
            <a:pPr lvl="2" eaLnBrk="1" hangingPunct="1"/>
            <a:r>
              <a:rPr lang="de-DE" smtClean="0"/>
              <a:t>Open system in geothermal applications = pumpig water into the earth!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323850" y="1557338"/>
            <a:ext cx="8280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de-DE" sz="2800"/>
              <a:t>Oaklahoma Earthquake M=5.6 due to Hydraulic   Fracturing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endParaRPr lang="de-DE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endParaRPr lang="de-DE" sz="2000"/>
          </a:p>
        </p:txBody>
      </p:sp>
      <p:pic>
        <p:nvPicPr>
          <p:cNvPr id="29704" name="Grafik 8" descr="WN_seismograph_flick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500313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feld 9"/>
          <p:cNvSpPr txBox="1">
            <a:spLocks noChangeArrowheads="1"/>
          </p:cNvSpPr>
          <p:nvPr/>
        </p:nvSpPr>
        <p:spPr bwMode="auto">
          <a:xfrm>
            <a:off x="2143125" y="5643563"/>
            <a:ext cx="174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nature.com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3072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3072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7C9C4-5AC1-47B2-8B0D-3B41ED1C2C8D}" type="slidenum">
              <a:rPr lang="de-DE"/>
              <a:pPr/>
              <a:t>29</a:t>
            </a:fld>
            <a:endParaRPr lang="de-DE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Summary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Pros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</a:t>
            </a:r>
            <a:r>
              <a:rPr lang="de-DE" dirty="0" smtClean="0"/>
              <a:t>)</a:t>
            </a: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u="sng" dirty="0" smtClean="0"/>
              <a:t>Pros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/>
              <a:t>Renewable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/>
              <a:t>Saves</a:t>
            </a:r>
            <a:r>
              <a:rPr lang="de-DE" sz="2400" dirty="0" smtClean="0"/>
              <a:t> </a:t>
            </a:r>
            <a:r>
              <a:rPr lang="de-DE" sz="2400" dirty="0" err="1" smtClean="0"/>
              <a:t>money</a:t>
            </a:r>
            <a:r>
              <a:rPr lang="de-DE" sz="2400" dirty="0" smtClean="0"/>
              <a:t> </a:t>
            </a:r>
            <a:r>
              <a:rPr lang="de-DE" sz="2400" dirty="0" err="1" smtClean="0"/>
              <a:t>longterm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direct</a:t>
            </a:r>
            <a:r>
              <a:rPr lang="de-DE" sz="2400" dirty="0" smtClean="0"/>
              <a:t>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environment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/>
              <a:t>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/>
              <a:t>         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Versatile in </a:t>
            </a:r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/>
              <a:t>Almost</a:t>
            </a:r>
            <a:r>
              <a:rPr lang="de-DE" sz="2400" dirty="0" smtClean="0"/>
              <a:t> </a:t>
            </a:r>
            <a:r>
              <a:rPr lang="de-DE" sz="2400" dirty="0" err="1" smtClean="0"/>
              <a:t>everywhere</a:t>
            </a:r>
            <a:r>
              <a:rPr lang="de-DE" sz="2400" dirty="0" smtClean="0"/>
              <a:t> </a:t>
            </a:r>
            <a:r>
              <a:rPr lang="de-DE" sz="2400" dirty="0" err="1" smtClean="0"/>
              <a:t>accessable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endParaRPr lang="de-DE" sz="2400" dirty="0" smtClean="0"/>
          </a:p>
        </p:txBody>
      </p:sp>
      <p:sp>
        <p:nvSpPr>
          <p:cNvPr id="3072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DE" u="sng" dirty="0" err="1" smtClean="0"/>
              <a:t>Cons</a:t>
            </a:r>
            <a:endParaRPr lang="de-DE" u="sng" dirty="0" smtClean="0"/>
          </a:p>
          <a:p>
            <a:pPr eaLnBrk="1" hangingPunct="1">
              <a:lnSpc>
                <a:spcPct val="90000"/>
              </a:lnSpc>
            </a:pP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High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</a:t>
            </a:r>
            <a:r>
              <a:rPr lang="de-DE" sz="2400" dirty="0" err="1" smtClean="0"/>
              <a:t>costs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an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earth‘s</a:t>
            </a:r>
            <a:r>
              <a:rPr lang="de-DE" sz="2400" dirty="0" smtClean="0"/>
              <a:t> </a:t>
            </a:r>
            <a:r>
              <a:rPr lang="de-DE" sz="2400" dirty="0" err="1" smtClean="0"/>
              <a:t>integraty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substitution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electricity</a:t>
            </a:r>
            <a:r>
              <a:rPr lang="de-DE" sz="2400" dirty="0" smtClean="0"/>
              <a:t> </a:t>
            </a:r>
            <a:r>
              <a:rPr lang="de-DE" sz="2400" dirty="0" err="1" smtClean="0"/>
              <a:t>generating</a:t>
            </a:r>
            <a:r>
              <a:rPr lang="de-DE" sz="2400" dirty="0" smtClean="0"/>
              <a:t> </a:t>
            </a:r>
            <a:r>
              <a:rPr lang="de-DE" sz="2400" dirty="0" err="1" smtClean="0"/>
              <a:t>sources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Strong </a:t>
            </a:r>
            <a:r>
              <a:rPr lang="de-DE" sz="2400" dirty="0" err="1" smtClean="0"/>
              <a:t>dependance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circumstances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</a:pPr>
            <a:endParaRPr lang="de-DE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81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81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DBC09-DF1E-450E-BACB-1642EF4A6093}" type="slidenum">
              <a:rPr lang="de-DE"/>
              <a:pPr/>
              <a:t>3</a:t>
            </a:fld>
            <a:endParaRPr lang="de-DE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motivation</a:t>
            </a:r>
            <a:endParaRPr lang="de-DE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What is geothermal energy?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r>
              <a:rPr lang="de-DE" sz="2800" smtClean="0"/>
              <a:t>Motivation to use it:</a:t>
            </a:r>
          </a:p>
          <a:p>
            <a:pPr lvl="1" eaLnBrk="1" hangingPunct="1"/>
            <a:r>
              <a:rPr lang="de-DE" sz="2400" smtClean="0"/>
              <a:t>Renewable</a:t>
            </a:r>
          </a:p>
          <a:p>
            <a:pPr lvl="1" eaLnBrk="1" hangingPunct="1"/>
            <a:r>
              <a:rPr lang="de-DE" sz="2400" smtClean="0"/>
              <a:t>No (to few in total balance) emissions</a:t>
            </a:r>
          </a:p>
          <a:p>
            <a:pPr lvl="1" eaLnBrk="1" hangingPunct="1"/>
            <a:r>
              <a:rPr lang="de-DE" sz="2400" smtClean="0"/>
              <a:t>(Nearly) </a:t>
            </a:r>
            <a:r>
              <a:rPr lang="en-US" sz="2400" smtClean="0"/>
              <a:t>everywhere</a:t>
            </a:r>
            <a:r>
              <a:rPr lang="de-DE" sz="2400" smtClean="0"/>
              <a:t> accessible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785813" y="27860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Generated by earth itself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571875" y="2786063"/>
            <a:ext cx="330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Thermal energy in form of heat</a:t>
            </a:r>
          </a:p>
          <a:p>
            <a:endParaRPr lang="de-DE"/>
          </a:p>
        </p:txBody>
      </p:sp>
      <p:grpSp>
        <p:nvGrpSpPr>
          <p:cNvPr id="8201" name="Gruppieren 13"/>
          <p:cNvGrpSpPr>
            <a:grpSpLocks/>
          </p:cNvGrpSpPr>
          <p:nvPr/>
        </p:nvGrpSpPr>
        <p:grpSpPr bwMode="auto">
          <a:xfrm>
            <a:off x="2214563" y="2143125"/>
            <a:ext cx="557212" cy="642938"/>
            <a:chOff x="2214545" y="2143116"/>
            <a:chExt cx="557230" cy="642942"/>
          </a:xfrm>
        </p:grpSpPr>
        <p:sp>
          <p:nvSpPr>
            <p:cNvPr id="8205" name="Line 7"/>
            <p:cNvSpPr>
              <a:spLocks noChangeShapeType="1"/>
            </p:cNvSpPr>
            <p:nvPr/>
          </p:nvSpPr>
          <p:spPr bwMode="auto">
            <a:xfrm flipH="1">
              <a:off x="2214545" y="2206625"/>
              <a:ext cx="412767" cy="57943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8"/>
            <p:cNvSpPr>
              <a:spLocks noChangeShapeType="1"/>
            </p:cNvSpPr>
            <p:nvPr/>
          </p:nvSpPr>
          <p:spPr bwMode="auto">
            <a:xfrm>
              <a:off x="2268538" y="2143116"/>
              <a:ext cx="50323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2" name="Gruppieren 12"/>
          <p:cNvGrpSpPr>
            <a:grpSpLocks/>
          </p:cNvGrpSpPr>
          <p:nvPr/>
        </p:nvGrpSpPr>
        <p:grpSpPr bwMode="auto">
          <a:xfrm>
            <a:off x="2916238" y="2133600"/>
            <a:ext cx="2227262" cy="723900"/>
            <a:chOff x="2916238" y="2133600"/>
            <a:chExt cx="2227266" cy="723896"/>
          </a:xfrm>
        </p:grpSpPr>
        <p:sp>
          <p:nvSpPr>
            <p:cNvPr id="8203" name="Line 6"/>
            <p:cNvSpPr>
              <a:spLocks noChangeShapeType="1"/>
            </p:cNvSpPr>
            <p:nvPr/>
          </p:nvSpPr>
          <p:spPr bwMode="auto">
            <a:xfrm>
              <a:off x="3706812" y="2205038"/>
              <a:ext cx="1436692" cy="652458"/>
            </a:xfrm>
            <a:prstGeom prst="line">
              <a:avLst/>
            </a:prstGeom>
            <a:noFill/>
            <a:ln w="9525">
              <a:solidFill>
                <a:srgbClr val="04598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9"/>
            <p:cNvSpPr>
              <a:spLocks noChangeShapeType="1"/>
            </p:cNvSpPr>
            <p:nvPr/>
          </p:nvSpPr>
          <p:spPr bwMode="auto">
            <a:xfrm>
              <a:off x="2916238" y="2133600"/>
              <a:ext cx="1008062" cy="0"/>
            </a:xfrm>
            <a:prstGeom prst="line">
              <a:avLst/>
            </a:prstGeom>
            <a:noFill/>
            <a:ln w="9525">
              <a:solidFill>
                <a:srgbClr val="04598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-26988"/>
            <a:ext cx="8280400" cy="1281113"/>
          </a:xfrm>
        </p:spPr>
        <p:txBody>
          <a:bodyPr/>
          <a:lstStyle/>
          <a:p>
            <a:pPr eaLnBrk="1" hangingPunct="1"/>
            <a:r>
              <a:rPr lang="de-DE" dirty="0" smtClean="0"/>
              <a:t>Geothermal </a:t>
            </a:r>
            <a:r>
              <a:rPr lang="en-US" dirty="0" smtClean="0"/>
              <a:t>energy</a:t>
            </a:r>
            <a:r>
              <a:rPr lang="de-DE" dirty="0" smtClean="0"/>
              <a:t> in private </a:t>
            </a:r>
            <a:r>
              <a:rPr lang="en-US" dirty="0" smtClean="0"/>
              <a:t>homes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00174"/>
            <a:ext cx="8032778" cy="20002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3600" dirty="0" smtClean="0"/>
          </a:p>
          <a:p>
            <a:pPr eaLnBrk="1" hangingPunct="1">
              <a:lnSpc>
                <a:spcPct val="80000"/>
              </a:lnSpc>
            </a:pPr>
            <a:r>
              <a:rPr lang="de-DE" sz="3600" dirty="0" err="1" smtClean="0"/>
              <a:t>Thank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your</a:t>
            </a:r>
            <a:r>
              <a:rPr lang="de-DE" sz="3600" dirty="0" smtClean="0"/>
              <a:t> </a:t>
            </a:r>
            <a:r>
              <a:rPr lang="de-DE" sz="3600" dirty="0" err="1" smtClean="0"/>
              <a:t>attention</a:t>
            </a:r>
            <a:r>
              <a:rPr lang="de-DE" sz="3600" dirty="0" smtClean="0"/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de-DE" sz="3600" dirty="0" err="1" smtClean="0"/>
              <a:t>Any</a:t>
            </a:r>
            <a:r>
              <a:rPr lang="de-DE" sz="3600" dirty="0" smtClean="0"/>
              <a:t> </a:t>
            </a:r>
            <a:r>
              <a:rPr lang="de-DE" sz="3600" dirty="0" err="1" smtClean="0"/>
              <a:t>questions</a:t>
            </a:r>
            <a:r>
              <a:rPr lang="de-DE" sz="3600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endParaRPr lang="de-DE" sz="20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8612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3643306" y="521495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See </a:t>
            </a:r>
            <a:r>
              <a:rPr lang="en-US" sz="4000" dirty="0" err="1" smtClean="0"/>
              <a:t>ya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– Principle of a GSHP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US" sz="2800" dirty="0" smtClean="0"/>
              <a:t>Basic idea:</a:t>
            </a:r>
          </a:p>
          <a:p>
            <a:pPr lvl="1"/>
            <a:r>
              <a:rPr lang="en-US" sz="2400" dirty="0" smtClean="0"/>
              <a:t>Inverse Carnot cycle</a:t>
            </a:r>
          </a:p>
          <a:p>
            <a:pPr lvl="1"/>
            <a:r>
              <a:rPr lang="en-US" sz="2400" dirty="0" smtClean="0"/>
              <a:t>Mech. work is used to transfer heat from lower T to higher T reservoir (e.g. 2°C to 60°C)</a:t>
            </a:r>
          </a:p>
          <a:p>
            <a:r>
              <a:rPr lang="en-US" sz="2800" dirty="0" smtClean="0"/>
              <a:t>Requirement</a:t>
            </a:r>
          </a:p>
          <a:p>
            <a:pPr lvl="1"/>
            <a:r>
              <a:rPr lang="en-US" sz="2400" dirty="0" smtClean="0"/>
              <a:t>Fluid with low temp. of ebullition (e.g. propane)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29.11.2011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Geothermal energy and its application in private homes  K. Quint &amp; O. Ricken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6891D-68C6-4EBE-90B9-1F0B82EFFDD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5148064" y="1772816"/>
            <a:ext cx="3981450" cy="3024336"/>
            <a:chOff x="5162550" y="1484784"/>
            <a:chExt cx="3981450" cy="3024336"/>
          </a:xfrm>
        </p:grpSpPr>
        <p:pic>
          <p:nvPicPr>
            <p:cNvPr id="13" name="Grafik 12" descr="ground-sour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2550" y="1484784"/>
              <a:ext cx="3981450" cy="2714625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6012160" y="4201343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Source: rjsheating.co.uk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– Principle of a GSHP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sz="2800" dirty="0" smtClean="0"/>
              <a:t>Fluid at high </a:t>
            </a:r>
            <a:r>
              <a:rPr lang="en-US" sz="2800" i="1" dirty="0" smtClean="0"/>
              <a:t>p</a:t>
            </a:r>
            <a:r>
              <a:rPr lang="en-US" sz="2800" dirty="0" smtClean="0"/>
              <a:t>, low </a:t>
            </a:r>
            <a:r>
              <a:rPr lang="en-US" sz="2800" i="1" dirty="0" smtClean="0"/>
              <a:t>T</a:t>
            </a:r>
            <a:r>
              <a:rPr lang="en-US" sz="2800" dirty="0" smtClean="0"/>
              <a:t> is pumped through warmer ground </a:t>
            </a:r>
            <a:r>
              <a:rPr lang="en-US" sz="2800" dirty="0" smtClean="0">
                <a:sym typeface="Wingdings" pitchFamily="2" charset="2"/>
              </a:rPr>
              <a:t> heat intake, evaporation (-3°C +2°C)</a:t>
            </a:r>
          </a:p>
          <a:p>
            <a:r>
              <a:rPr lang="en-US" sz="2800" dirty="0" smtClean="0">
                <a:sym typeface="Wingdings" pitchFamily="2" charset="2"/>
              </a:rPr>
              <a:t>Gaseous fluid is compressed  condensation, heat output to heating system</a:t>
            </a:r>
          </a:p>
          <a:p>
            <a:r>
              <a:rPr lang="en-US" sz="2800" i="1" dirty="0" smtClean="0">
                <a:sym typeface="Wingdings" pitchFamily="2" charset="2"/>
              </a:rPr>
              <a:t>T</a:t>
            </a:r>
            <a:r>
              <a:rPr lang="en-US" sz="2800" dirty="0" smtClean="0">
                <a:sym typeface="Wingdings" pitchFamily="2" charset="2"/>
              </a:rPr>
              <a:t> in heating cycle increases</a:t>
            </a:r>
          </a:p>
          <a:p>
            <a:endParaRPr lang="en-US" sz="2800" i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29.11.2011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Geothermal energy and its application in private homes  K. Quint &amp; O. Ricken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6891D-68C6-4EBE-90B9-1F0B82EFFDDB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5162550" y="1772816"/>
            <a:ext cx="3981450" cy="3024336"/>
            <a:chOff x="5162550" y="1484784"/>
            <a:chExt cx="3981450" cy="3024336"/>
          </a:xfrm>
        </p:grpSpPr>
        <p:pic>
          <p:nvPicPr>
            <p:cNvPr id="11" name="Grafik 10" descr="ground-sour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2550" y="1484784"/>
              <a:ext cx="3981450" cy="271462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6012160" y="4201343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Source: rjsheating.co.uk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– </a:t>
            </a:r>
            <a:br>
              <a:rPr lang="en-US" dirty="0" smtClean="0"/>
            </a:br>
            <a:r>
              <a:rPr lang="en-US" dirty="0" smtClean="0"/>
              <a:t>Geothermal energy in Germany</a:t>
            </a:r>
            <a:endParaRPr lang="en-US" dirty="0"/>
          </a:p>
        </p:txBody>
      </p:sp>
      <p:pic>
        <p:nvPicPr>
          <p:cNvPr id="7" name="Inhaltsplatzhalter 6" descr="ge_germa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825" y="1307901"/>
            <a:ext cx="4937615" cy="478539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29.11.2011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Geothermal energy and its application in private homes  K. Quint &amp; O. Ricken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6891D-68C6-4EBE-90B9-1F0B82EFFDDB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7200" y="1600200"/>
            <a:ext cx="30346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4598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G.e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latin typeface="+mn-lt"/>
                <a:cs typeface="+mn-cs"/>
              </a:rPr>
              <a:t>relative to other renewable energies(July 2011)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0.027%</a:t>
            </a:r>
            <a:r>
              <a:rPr kumimoji="0" lang="en-US" sz="28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electricity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5984"/>
              </a:buClr>
              <a:buFont typeface="Wingdings" pitchFamily="2" charset="2"/>
              <a:buChar char="§"/>
            </a:pPr>
            <a:r>
              <a:rPr lang="en-US" sz="2800" kern="0" baseline="0" dirty="0" smtClean="0">
                <a:latin typeface="+mn-lt"/>
                <a:cs typeface="+mn-cs"/>
              </a:rPr>
              <a:t>4.1%</a:t>
            </a:r>
            <a:r>
              <a:rPr lang="en-US" sz="2800" kern="0" dirty="0" smtClean="0">
                <a:latin typeface="+mn-lt"/>
                <a:cs typeface="+mn-cs"/>
              </a:rPr>
              <a:t> in heating</a:t>
            </a:r>
            <a:endParaRPr kumimoji="0" lang="en-US" sz="2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56416" y="6021288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bmu.de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Datumsplatzhalt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030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031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B1614-4FFC-4A39-AA71-36E9610FB66F}" type="slidenum">
              <a:rPr lang="de-DE"/>
              <a:pPr/>
              <a:t>4</a:t>
            </a:fld>
            <a:endParaRPr lang="de-DE"/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motivation</a:t>
            </a:r>
            <a:r>
              <a:rPr lang="de-DE" dirty="0" smtClean="0"/>
              <a:t> (2)</a:t>
            </a:r>
          </a:p>
        </p:txBody>
      </p:sp>
      <p:sp>
        <p:nvSpPr>
          <p:cNvPr id="10" name="Rechteck 9"/>
          <p:cNvSpPr/>
          <p:nvPr/>
        </p:nvSpPr>
        <p:spPr>
          <a:xfrm>
            <a:off x="1143000" y="1785938"/>
            <a:ext cx="2214563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 err="1">
                <a:solidFill>
                  <a:schemeClr val="tx1"/>
                </a:solidFill>
              </a:rPr>
              <a:t>Average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heat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flux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through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earth‘s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surface</a:t>
            </a:r>
            <a:r>
              <a:rPr lang="de-DE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00688" y="1785938"/>
            <a:ext cx="2214562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Total </a:t>
            </a:r>
            <a:r>
              <a:rPr lang="de-DE" dirty="0" err="1">
                <a:solidFill>
                  <a:schemeClr val="tx1"/>
                </a:solidFill>
              </a:rPr>
              <a:t>energy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earth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00688" y="4572000"/>
            <a:ext cx="2214562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Total </a:t>
            </a:r>
            <a:r>
              <a:rPr lang="de-DE" dirty="0" err="1">
                <a:solidFill>
                  <a:schemeClr val="tx1"/>
                </a:solidFill>
              </a:rPr>
              <a:t>energy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consumption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estimated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2006: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3786188" y="2071688"/>
            <a:ext cx="1214437" cy="6429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chemeClr val="tx1"/>
                </a:solidFill>
              </a:rPr>
              <a:t>result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>
            <a:off x="6143625" y="3429000"/>
            <a:ext cx="1000125" cy="10001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vs.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428875" y="2390775"/>
          <a:ext cx="857250" cy="681038"/>
        </p:xfrm>
        <a:graphic>
          <a:graphicData uri="http://schemas.openxmlformats.org/presentationml/2006/ole">
            <p:oleObj spid="_x0000_s1026" name="Formel" r:id="rId3" imgW="495000" imgH="393480" progId="Equation.3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6410325" y="2511425"/>
          <a:ext cx="1233488" cy="346075"/>
        </p:xfrm>
        <a:graphic>
          <a:graphicData uri="http://schemas.openxmlformats.org/presentationml/2006/ole">
            <p:oleObj spid="_x0000_s1027" name="Formel" r:id="rId4" imgW="723600" imgH="203040" progId="Equation.3">
              <p:embed/>
            </p:oleObj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6302375" y="5500688"/>
          <a:ext cx="1341438" cy="346075"/>
        </p:xfrm>
        <a:graphic>
          <a:graphicData uri="http://schemas.openxmlformats.org/presentationml/2006/ole">
            <p:oleObj spid="_x0000_s1028" name="Formel" r:id="rId5" imgW="787320" imgH="203040" progId="Equation.3">
              <p:embed/>
            </p:oleObj>
          </a:graphicData>
        </a:graphic>
      </p:graphicFrame>
      <p:grpSp>
        <p:nvGrpSpPr>
          <p:cNvPr id="1038" name="Gruppieren 32"/>
          <p:cNvGrpSpPr>
            <a:grpSpLocks/>
          </p:cNvGrpSpPr>
          <p:nvPr/>
        </p:nvGrpSpPr>
        <p:grpSpPr bwMode="auto">
          <a:xfrm>
            <a:off x="1143000" y="3929063"/>
            <a:ext cx="3548063" cy="2143125"/>
            <a:chOff x="1142976" y="3929066"/>
            <a:chExt cx="3548054" cy="2143140"/>
          </a:xfrm>
        </p:grpSpPr>
        <p:pic>
          <p:nvPicPr>
            <p:cNvPr id="1039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2976" y="3929066"/>
              <a:ext cx="3548054" cy="181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Textfeld 31"/>
            <p:cNvSpPr txBox="1">
              <a:spLocks noChangeArrowheads="1"/>
            </p:cNvSpPr>
            <p:nvPr/>
          </p:nvSpPr>
          <p:spPr bwMode="auto">
            <a:xfrm>
              <a:off x="2071670" y="5764429"/>
              <a:ext cx="16962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Source: all-geo.org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61F6E-7A3D-473D-A644-9E0E9F364737}" type="slidenum">
              <a:rPr lang="de-DE"/>
              <a:pPr/>
              <a:t>5</a:t>
            </a:fld>
            <a:endParaRPr lang="de-DE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- Generation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22638" cy="3686175"/>
          </a:xfrm>
        </p:spPr>
        <p:txBody>
          <a:bodyPr/>
          <a:lstStyle/>
          <a:p>
            <a:pPr eaLnBrk="1" hangingPunct="1"/>
            <a:r>
              <a:rPr lang="de-DE" sz="2400" smtClean="0"/>
              <a:t>Remnant heat from formation of the core</a:t>
            </a:r>
          </a:p>
          <a:p>
            <a:pPr eaLnBrk="1" hangingPunct="1"/>
            <a:r>
              <a:rPr lang="de-DE" sz="2400" smtClean="0"/>
              <a:t>heat from decay of long-lived radioactive isotopes</a:t>
            </a:r>
          </a:p>
          <a:p>
            <a:pPr eaLnBrk="1" hangingPunct="1"/>
            <a:r>
              <a:rPr lang="de-DE" sz="2400" smtClean="0"/>
              <a:t>Plate tectonics (friction)</a:t>
            </a:r>
          </a:p>
          <a:p>
            <a:pPr eaLnBrk="1" hangingPunct="1"/>
            <a:r>
              <a:rPr lang="de-DE" sz="2400" smtClean="0"/>
              <a:t>Exothermal reactions</a:t>
            </a:r>
          </a:p>
          <a:p>
            <a:pPr eaLnBrk="1" hangingPunct="1">
              <a:buFont typeface="Wingdings" pitchFamily="2" charset="2"/>
              <a:buNone/>
            </a:pPr>
            <a:endParaRPr lang="de-DE" sz="2400" smtClean="0"/>
          </a:p>
        </p:txBody>
      </p:sp>
      <p:grpSp>
        <p:nvGrpSpPr>
          <p:cNvPr id="9223" name="Gruppieren 30"/>
          <p:cNvGrpSpPr>
            <a:grpSpLocks/>
          </p:cNvGrpSpPr>
          <p:nvPr/>
        </p:nvGrpSpPr>
        <p:grpSpPr bwMode="auto">
          <a:xfrm>
            <a:off x="3952875" y="2643188"/>
            <a:ext cx="4405313" cy="2665412"/>
            <a:chOff x="3952888" y="2643182"/>
            <a:chExt cx="4405326" cy="2665231"/>
          </a:xfrm>
        </p:grpSpPr>
        <p:pic>
          <p:nvPicPr>
            <p:cNvPr id="922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88" y="2643182"/>
              <a:ext cx="24765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Textfeld 9"/>
            <p:cNvSpPr txBox="1">
              <a:spLocks noChangeArrowheads="1"/>
            </p:cNvSpPr>
            <p:nvPr/>
          </p:nvSpPr>
          <p:spPr bwMode="auto">
            <a:xfrm>
              <a:off x="6442305" y="2826435"/>
              <a:ext cx="1915909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Oceanic crust</a:t>
              </a:r>
            </a:p>
            <a:p>
              <a:endParaRPr lang="de-DE"/>
            </a:p>
            <a:p>
              <a:r>
                <a:rPr lang="de-DE"/>
                <a:t>Continantel crust</a:t>
              </a:r>
            </a:p>
            <a:p>
              <a:endParaRPr lang="de-DE"/>
            </a:p>
            <a:p>
              <a:r>
                <a:rPr lang="de-DE"/>
                <a:t>Lower mantle </a:t>
              </a:r>
            </a:p>
            <a:p>
              <a:endParaRPr lang="de-DE"/>
            </a:p>
            <a:p>
              <a:r>
                <a:rPr lang="de-DE"/>
                <a:t>Upper mantle</a:t>
              </a: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rot="10800000" flipV="1">
              <a:off x="5072079" y="3071778"/>
              <a:ext cx="1357316" cy="50002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rot="10800000">
              <a:off x="6072207" y="3500374"/>
              <a:ext cx="357188" cy="7143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rot="10800000">
              <a:off x="6072207" y="4071835"/>
              <a:ext cx="428626" cy="7143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rot="10800000" flipV="1">
              <a:off x="4929204" y="4643296"/>
              <a:ext cx="1571630" cy="71432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0" name="Textfeld 29"/>
            <p:cNvSpPr txBox="1">
              <a:spLocks noChangeArrowheads="1"/>
            </p:cNvSpPr>
            <p:nvPr/>
          </p:nvSpPr>
          <p:spPr bwMode="auto">
            <a:xfrm>
              <a:off x="4357686" y="5000636"/>
              <a:ext cx="15680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Source: usgs.gov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2052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205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C223B-252A-4FB3-87A5-D19BC2811D47}" type="slidenum">
              <a:rPr lang="de-DE"/>
              <a:pPr/>
              <a:t>6</a:t>
            </a:fld>
            <a:endParaRPr lang="de-DE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Formation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endParaRPr lang="de-DE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smtClean="0">
                <a:sym typeface="Wingdings" pitchFamily="2" charset="2"/>
              </a:rPr>
              <a:t>Long-lived Radioactive isotopes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>
                <a:sym typeface="Wingdings" pitchFamily="2" charset="2"/>
              </a:rPr>
              <a:t>Decay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>
                <a:sym typeface="Wingdings" pitchFamily="2" charset="2"/>
              </a:rPr>
              <a:t>Collisions of decay products with atoms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>
                <a:sym typeface="Wingdings" pitchFamily="2" charset="2"/>
              </a:rPr>
              <a:t>Molten iron migrating to the center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>
                <a:sym typeface="Wingdings" pitchFamily="2" charset="2"/>
              </a:rPr>
              <a:t>forming its liquid core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>
                <a:sym typeface="Wingdings" pitchFamily="2" charset="2"/>
              </a:rPr>
              <a:t>releasing gravitational potential energy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smtClean="0">
                <a:sym typeface="Wingdings" pitchFamily="2" charset="2"/>
              </a:rPr>
              <a:t>Core slowly cooling down forming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>
                <a:sym typeface="Wingdings" pitchFamily="2" charset="2"/>
              </a:rPr>
              <a:t>solid inner core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smtClean="0">
                <a:sym typeface="Wingdings" pitchFamily="2" charset="2"/>
              </a:rPr>
              <a:t>liquid outer core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sz="1600" smtClean="0">
              <a:sym typeface="Wingdings" pitchFamily="2" charset="2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5895975" y="1903413"/>
          <a:ext cx="3033713" cy="454025"/>
        </p:xfrm>
        <a:graphic>
          <a:graphicData uri="http://schemas.openxmlformats.org/presentationml/2006/ole">
            <p:oleObj spid="_x0000_s2050" name="Formel" r:id="rId4" imgW="1612800" imgH="24120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000496" y="4975225"/>
            <a:ext cx="4572005" cy="9541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 err="1"/>
              <a:t>Heat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generated</a:t>
            </a:r>
            <a:endParaRPr lang="de-DE" sz="2800" dirty="0"/>
          </a:p>
          <a:p>
            <a:pPr>
              <a:defRPr/>
            </a:pPr>
            <a:r>
              <a:rPr lang="de-DE" sz="2800" dirty="0" smtClean="0"/>
              <a:t>(ca. 40</a:t>
            </a:r>
            <a:r>
              <a:rPr lang="de-DE" sz="2800" dirty="0"/>
              <a:t>%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 smtClean="0"/>
              <a:t>g.e</a:t>
            </a:r>
            <a:r>
              <a:rPr lang="de-DE" sz="2800" dirty="0" smtClean="0"/>
              <a:t>. </a:t>
            </a:r>
            <a:r>
              <a:rPr lang="de-DE" sz="2800" dirty="0" err="1"/>
              <a:t>used</a:t>
            </a:r>
            <a:r>
              <a:rPr lang="de-DE" sz="2800" dirty="0"/>
              <a:t> </a:t>
            </a:r>
            <a:r>
              <a:rPr lang="de-DE" sz="2800" dirty="0" err="1"/>
              <a:t>heat</a:t>
            </a:r>
            <a:r>
              <a:rPr lang="de-DE" sz="28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0DE2E-FDA3-4679-8E21-5B2910A2FB1D}" type="slidenum">
              <a:rPr lang="de-DE"/>
              <a:pPr/>
              <a:t>7</a:t>
            </a:fld>
            <a:endParaRPr lang="de-DE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32750" cy="863600"/>
          </a:xfrm>
        </p:spPr>
        <p:txBody>
          <a:bodyPr/>
          <a:lstStyle/>
          <a:p>
            <a:pPr eaLnBrk="1" hangingPunct="1"/>
            <a:r>
              <a:rPr lang="de-DE" dirty="0" smtClean="0"/>
              <a:t>Generation/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Plate </a:t>
            </a:r>
            <a:r>
              <a:rPr lang="de-DE" dirty="0" err="1" smtClean="0"/>
              <a:t>tectonics</a:t>
            </a:r>
            <a:endParaRPr lang="de-DE" dirty="0" smtClean="0"/>
          </a:p>
        </p:txBody>
      </p:sp>
      <p:pic>
        <p:nvPicPr>
          <p:cNvPr id="10246" name="Picture 12" descr="Volcanic system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9763" y="1744663"/>
            <a:ext cx="7789862" cy="3613150"/>
          </a:xfrm>
          <a:noFill/>
        </p:spPr>
      </p:pic>
      <p:sp>
        <p:nvSpPr>
          <p:cNvPr id="10247" name="Textfeld 7"/>
          <p:cNvSpPr txBox="1">
            <a:spLocks noChangeArrowheads="1"/>
          </p:cNvSpPr>
          <p:nvPr/>
        </p:nvSpPr>
        <p:spPr bwMode="auto">
          <a:xfrm>
            <a:off x="2928938" y="5357813"/>
            <a:ext cx="3732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V. Rufus, M. Hansen, N. Strotjohann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502CF-4CB8-428E-B313-DECEB6DA2D34}" type="slidenum">
              <a:rPr lang="de-DE"/>
              <a:pPr/>
              <a:t>8</a:t>
            </a:fld>
            <a:endParaRPr lang="de-DE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Distribution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–</a:t>
            </a:r>
            <a:br>
              <a:rPr lang="de-DE" dirty="0" smtClean="0"/>
            </a:br>
            <a:r>
              <a:rPr lang="de-DE" dirty="0" smtClean="0"/>
              <a:t>Global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 smtClean="0"/>
          </a:p>
        </p:txBody>
      </p:sp>
      <p:pic>
        <p:nvPicPr>
          <p:cNvPr id="11270" name="Picture 6" descr="global_heat_flow_colour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1838325"/>
            <a:ext cx="4905375" cy="3305175"/>
          </a:xfrm>
          <a:noFill/>
        </p:spPr>
      </p:pic>
      <p:sp>
        <p:nvSpPr>
          <p:cNvPr id="11271" name="Textfeld 7"/>
          <p:cNvSpPr txBox="1">
            <a:spLocks noChangeArrowheads="1"/>
          </p:cNvSpPr>
          <p:nvPr/>
        </p:nvSpPr>
        <p:spPr bwMode="auto">
          <a:xfrm>
            <a:off x="3714750" y="5143500"/>
            <a:ext cx="137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lbl.gov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29.11.2011</a:t>
            </a:r>
          </a:p>
        </p:txBody>
      </p:sp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Geothermal energy and its application in private homes  K. Quint &amp; O. Ricken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E848E-976F-4B02-A328-40186C919624}" type="slidenum">
              <a:rPr lang="de-DE"/>
              <a:pPr/>
              <a:t>9</a:t>
            </a:fld>
            <a:endParaRPr lang="de-DE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Distribution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- Europe</a:t>
            </a:r>
          </a:p>
        </p:txBody>
      </p:sp>
      <p:sp>
        <p:nvSpPr>
          <p:cNvPr id="12294" name="Textfeld 6"/>
          <p:cNvSpPr txBox="1">
            <a:spLocks noChangeArrowheads="1"/>
          </p:cNvSpPr>
          <p:nvPr/>
        </p:nvSpPr>
        <p:spPr bwMode="auto">
          <a:xfrm>
            <a:off x="2717800" y="5764213"/>
            <a:ext cx="414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W. E. Glassley, Geothermal Energy, 2010</a:t>
            </a:r>
          </a:p>
        </p:txBody>
      </p:sp>
      <p:pic>
        <p:nvPicPr>
          <p:cNvPr id="12295" name="Inhaltsplatzhalter 8" descr="heat_flow_e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7225" y="1285875"/>
            <a:ext cx="507365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1665</Words>
  <Application>Microsoft Office PowerPoint</Application>
  <PresentationFormat>On-screen Show (4:3)</PresentationFormat>
  <Paragraphs>321</Paragraphs>
  <Slides>33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Standarddesign</vt:lpstr>
      <vt:lpstr>Formel</vt:lpstr>
      <vt:lpstr>Geothermal energy in private homes</vt:lpstr>
      <vt:lpstr>Outline</vt:lpstr>
      <vt:lpstr>Introduction and motivation</vt:lpstr>
      <vt:lpstr>Introduction and motivation (2)</vt:lpstr>
      <vt:lpstr>Heat flow - Generation</vt:lpstr>
      <vt:lpstr>Generation of heat –  Formation of the core</vt:lpstr>
      <vt:lpstr>Generation/distribution of heat –  Plate tectonics</vt:lpstr>
      <vt:lpstr>Distribution of heat flow – Global heat flow</vt:lpstr>
      <vt:lpstr>Distribution of heat flow - Europe</vt:lpstr>
      <vt:lpstr>Transport of heat – Theory </vt:lpstr>
      <vt:lpstr>Transport of heat - Temperature profile</vt:lpstr>
      <vt:lpstr>Heat Storage inside the earth</vt:lpstr>
      <vt:lpstr>Exploration of geothermal sites</vt:lpstr>
      <vt:lpstr>Application of geothermal energy</vt:lpstr>
      <vt:lpstr>Usage and application of g.e. - Deep</vt:lpstr>
      <vt:lpstr>Usage and application of g.e. - Europe</vt:lpstr>
      <vt:lpstr>Usage and application of g.e. –  Close-to-surface</vt:lpstr>
      <vt:lpstr>Usage and application of g.e. – Heating and cooling</vt:lpstr>
      <vt:lpstr>Geothermal energy in private homes – Exploitation (1)</vt:lpstr>
      <vt:lpstr>Geothermal energy in private homes – Exploitation (2)</vt:lpstr>
      <vt:lpstr>Geothermal energy in private homes – Exploitation (3)</vt:lpstr>
      <vt:lpstr>Geothermal installations (1)</vt:lpstr>
      <vt:lpstr>Geothermal installations (2)</vt:lpstr>
      <vt:lpstr>Geothermal installations (3)</vt:lpstr>
      <vt:lpstr>Example of a single family home</vt:lpstr>
      <vt:lpstr>Risks – General (1)</vt:lpstr>
      <vt:lpstr>Risks – General (2)</vt:lpstr>
      <vt:lpstr>Risks – Open systems </vt:lpstr>
      <vt:lpstr>Summary (or Pros and Cons)</vt:lpstr>
      <vt:lpstr>Geothermal energy in private homes</vt:lpstr>
      <vt:lpstr>Appendix – Principle of a GSHP (1)</vt:lpstr>
      <vt:lpstr>Appendix – Principle of a GSHP (2)</vt:lpstr>
      <vt:lpstr>Appendix –  Geothermal energy in Germany</vt:lpstr>
    </vt:vector>
  </TitlesOfParts>
  <Company>-privat-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Energy in Private Housholds</dc:title>
  <dc:creator>Oliver Ricken</dc:creator>
  <cp:lastModifiedBy>user</cp:lastModifiedBy>
  <cp:revision>108</cp:revision>
  <dcterms:created xsi:type="dcterms:W3CDTF">2011-11-06T10:38:02Z</dcterms:created>
  <dcterms:modified xsi:type="dcterms:W3CDTF">2013-08-05T07:31:41Z</dcterms:modified>
</cp:coreProperties>
</file>